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99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16" r:id="rId24"/>
    <p:sldId id="412" r:id="rId25"/>
    <p:sldId id="413" r:id="rId26"/>
    <p:sldId id="414" r:id="rId27"/>
    <p:sldId id="415" r:id="rId28"/>
    <p:sldId id="408" r:id="rId29"/>
    <p:sldId id="409" r:id="rId30"/>
    <p:sldId id="410" r:id="rId31"/>
    <p:sldId id="417" r:id="rId32"/>
    <p:sldId id="418" r:id="rId33"/>
    <p:sldId id="419" r:id="rId34"/>
    <p:sldId id="420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446" r:id="rId59"/>
    <p:sldId id="447" r:id="rId60"/>
    <p:sldId id="448" r:id="rId61"/>
    <p:sldId id="449" r:id="rId62"/>
    <p:sldId id="452" r:id="rId63"/>
    <p:sldId id="450" r:id="rId64"/>
    <p:sldId id="451" r:id="rId65"/>
    <p:sldId id="453" r:id="rId66"/>
    <p:sldId id="454" r:id="rId67"/>
    <p:sldId id="455" r:id="rId68"/>
    <p:sldId id="456" r:id="rId69"/>
    <p:sldId id="457" r:id="rId70"/>
    <p:sldId id="459" r:id="rId71"/>
    <p:sldId id="460" r:id="rId72"/>
    <p:sldId id="461" r:id="rId73"/>
    <p:sldId id="462" r:id="rId74"/>
    <p:sldId id="458" r:id="rId75"/>
    <p:sldId id="463" r:id="rId76"/>
    <p:sldId id="464" r:id="rId77"/>
    <p:sldId id="465" r:id="rId78"/>
    <p:sldId id="466" r:id="rId79"/>
    <p:sldId id="467" r:id="rId80"/>
    <p:sldId id="468" r:id="rId81"/>
    <p:sldId id="469" r:id="rId82"/>
    <p:sldId id="470" r:id="rId83"/>
    <p:sldId id="471" r:id="rId84"/>
    <p:sldId id="472" r:id="rId85"/>
    <p:sldId id="473" r:id="rId86"/>
    <p:sldId id="474" r:id="rId87"/>
    <p:sldId id="475" r:id="rId88"/>
    <p:sldId id="476" r:id="rId89"/>
    <p:sldId id="477" r:id="rId90"/>
    <p:sldId id="479" r:id="rId91"/>
    <p:sldId id="480" r:id="rId92"/>
    <p:sldId id="478" r:id="rId93"/>
    <p:sldId id="481" r:id="rId94"/>
    <p:sldId id="482" r:id="rId95"/>
    <p:sldId id="483" r:id="rId96"/>
    <p:sldId id="484" r:id="rId97"/>
    <p:sldId id="485" r:id="rId98"/>
    <p:sldId id="486" r:id="rId99"/>
    <p:sldId id="487" r:id="rId100"/>
    <p:sldId id="488" r:id="rId101"/>
    <p:sldId id="489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222" autoAdjust="0"/>
    <p:restoredTop sz="92991" autoAdjust="0"/>
  </p:normalViewPr>
  <p:slideViewPr>
    <p:cSldViewPr snapToGrid="0" snapToObjects="1">
      <p:cViewPr>
        <p:scale>
          <a:sx n="60" d="100"/>
          <a:sy n="60" d="100"/>
        </p:scale>
        <p:origin x="-280" y="-9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2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0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6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3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37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8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763FE-5344-2B4E-8147-5E35C0FA4CD7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7E3A-9602-1549-9F05-7CFFAAD2E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3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documentation.org" TargetMode="External"/><Relationship Id="rId4" Type="http://schemas.openxmlformats.org/officeDocument/2006/relationships/hyperlink" Target="tryr.codeschool.com" TargetMode="External"/><Relationship Id="rId5" Type="http://schemas.openxmlformats.org/officeDocument/2006/relationships/hyperlink" Target="http://www.swirlstats.com" TargetMode="External"/><Relationship Id="rId6" Type="http://schemas.openxmlformats.org/officeDocument/2006/relationships/hyperlink" Target="http://www.stackoverflow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methods.ne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arningstatisticswithr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studio.org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Shamelessly adapted from </a:t>
            </a:r>
          </a:p>
          <a:p>
            <a:r>
              <a:rPr lang="en-US" dirty="0" smtClean="0"/>
              <a:t>Navarro’s Statistics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0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55336"/>
            <a:ext cx="8915400" cy="416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769" y="306584"/>
            <a:ext cx="17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left window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235" y="6006353"/>
            <a:ext cx="511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Scripting window – these files end with .R extension.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164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1600"/>
            <a:ext cx="91059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11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311400"/>
            <a:ext cx="8788400" cy="223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800" y="4810667"/>
            <a:ext cx="670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Aka things to cut and paste into your script!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536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73200"/>
            <a:ext cx="7721600" cy="3898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726" y="554772"/>
            <a:ext cx="183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right window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882" y="5916706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 window – you can save the environment (variables, scripts, console) as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Rdata</a:t>
            </a:r>
            <a:r>
              <a:rPr lang="en-US" dirty="0" smtClean="0"/>
              <a:t>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05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0995"/>
            <a:ext cx="89789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778" y="109470"/>
            <a:ext cx="2046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 left window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000" y="6488668"/>
            <a:ext cx="42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console – where all the magic happens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8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8887"/>
            <a:ext cx="6854354" cy="542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555" y="189790"/>
            <a:ext cx="217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 right window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627082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help area, plots,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1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Commands</a:t>
            </a:r>
            <a:r>
              <a:rPr lang="en-US" dirty="0" smtClean="0"/>
              <a:t> are the code that you tell </a:t>
            </a:r>
            <a:r>
              <a:rPr lang="en-US" i="1" dirty="0" smtClean="0"/>
              <a:t>R</a:t>
            </a:r>
            <a:r>
              <a:rPr lang="en-US" dirty="0" smtClean="0"/>
              <a:t> to do for you.</a:t>
            </a:r>
          </a:p>
          <a:p>
            <a:pPr lvl="1"/>
            <a:r>
              <a:rPr lang="en-US" dirty="0" smtClean="0"/>
              <a:t>They can be very simple.</a:t>
            </a:r>
          </a:p>
          <a:p>
            <a:pPr lvl="1"/>
            <a:r>
              <a:rPr lang="en-US" dirty="0" smtClean="0"/>
              <a:t>They can be very complex.</a:t>
            </a:r>
          </a:p>
          <a:p>
            <a:r>
              <a:rPr lang="en-US" dirty="0" smtClean="0"/>
              <a:t>A note: </a:t>
            </a:r>
            <a:r>
              <a:rPr lang="en-US" i="1" dirty="0" smtClean="0"/>
              <a:t>R</a:t>
            </a:r>
            <a:r>
              <a:rPr lang="en-US" dirty="0" smtClean="0"/>
              <a:t> only does what you tell it. So when you encounter a mistake, it may be a typo or it may be an error in what you coded.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1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43000"/>
            <a:ext cx="6019800" cy="457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6114748"/>
            <a:ext cx="576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the bottom LEFT window in studio – called the console.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4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&gt; is the command prompt</a:t>
            </a:r>
          </a:p>
          <a:p>
            <a:pPr lvl="1"/>
            <a:r>
              <a:rPr lang="en-US" dirty="0" smtClean="0"/>
              <a:t>That means that R is waiting for instructions from you. </a:t>
            </a:r>
          </a:p>
          <a:p>
            <a:pPr lvl="1"/>
            <a:r>
              <a:rPr lang="en-US" dirty="0" smtClean="0"/>
              <a:t>If you see a + that means you still need to give R information for it to run your command. </a:t>
            </a:r>
          </a:p>
          <a:p>
            <a:pPr lvl="1"/>
            <a:r>
              <a:rPr lang="en-US" dirty="0" smtClean="0"/>
              <a:t>If you hit ESC (escape) you can clear out a + if you can’t figure out what is wrong.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0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146300"/>
            <a:ext cx="5207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85900"/>
            <a:ext cx="5600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81100"/>
            <a:ext cx="7099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learn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You will get frustrated.</a:t>
            </a:r>
          </a:p>
          <a:p>
            <a:pPr lvl="1"/>
            <a:r>
              <a:rPr lang="en-US" dirty="0" smtClean="0"/>
              <a:t>You will get errors that don’t help or make sense.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9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Commands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08100"/>
            <a:ext cx="7061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9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 commands allow you to determine if something is true or false</a:t>
            </a:r>
          </a:p>
          <a:p>
            <a:pPr lvl="1"/>
            <a:r>
              <a:rPr lang="en-US" dirty="0" smtClean="0"/>
              <a:t>Why is this useful?</a:t>
            </a:r>
          </a:p>
          <a:p>
            <a:pPr lvl="1"/>
            <a:r>
              <a:rPr lang="en-US" dirty="0" smtClean="0"/>
              <a:t>You can use to select data you are interested in working with or discarding.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11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</a:p>
          <a:p>
            <a:pPr lvl="1"/>
            <a:r>
              <a:rPr lang="en-US" dirty="0" smtClean="0"/>
              <a:t>= and &lt;- are </a:t>
            </a:r>
            <a:r>
              <a:rPr lang="en-US" dirty="0" smtClean="0"/>
              <a:t>equivalent</a:t>
            </a:r>
            <a:r>
              <a:rPr lang="en-US" dirty="0"/>
              <a:t> </a:t>
            </a:r>
            <a:r>
              <a:rPr lang="en-US" dirty="0" smtClean="0"/>
              <a:t>(more on this later).</a:t>
            </a:r>
            <a:endParaRPr lang="en-US" dirty="0" smtClean="0"/>
          </a:p>
          <a:p>
            <a:pPr lvl="1"/>
            <a:r>
              <a:rPr lang="en-US" dirty="0" smtClean="0"/>
              <a:t>I always use = signs NOT to be confused with logical ==.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8413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console shortcuts:</a:t>
            </a:r>
          </a:p>
          <a:p>
            <a:pPr lvl="1"/>
            <a:r>
              <a:rPr lang="en-US" dirty="0" smtClean="0"/>
              <a:t>Hit the up arrow – you can scroll through the last commands that were run.</a:t>
            </a:r>
          </a:p>
          <a:p>
            <a:pPr lvl="1"/>
            <a:r>
              <a:rPr lang="en-US" dirty="0" smtClean="0"/>
              <a:t>Hit the tab key – you’ll get a list of variable names and options to select from.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2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R script?</a:t>
            </a:r>
          </a:p>
          <a:p>
            <a:pPr lvl="1"/>
            <a:r>
              <a:rPr lang="en-US" dirty="0" smtClean="0"/>
              <a:t>R scripts are text files, and they have .R extension.</a:t>
            </a:r>
          </a:p>
          <a:p>
            <a:pPr lvl="1"/>
            <a:r>
              <a:rPr lang="en-US" dirty="0" smtClean="0"/>
              <a:t>They contain a sequence of R commands that R will execute with the script is run.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85900"/>
            <a:ext cx="4787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397000"/>
            <a:ext cx="557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295400"/>
            <a:ext cx="5880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35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dirty="0" smtClean="0"/>
              <a:t>should notice that nothing happened in the console.</a:t>
            </a:r>
          </a:p>
          <a:p>
            <a:r>
              <a:rPr lang="en-US" dirty="0" smtClean="0"/>
              <a:t>The script window allows you to work on/save code without running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67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874"/>
            <a:ext cx="8229600" cy="4525963"/>
          </a:xfrm>
        </p:spPr>
        <p:txBody>
          <a:bodyPr/>
          <a:lstStyle/>
          <a:p>
            <a:r>
              <a:rPr lang="en-US" dirty="0" smtClean="0"/>
              <a:t>You can run the code by highlighting it and clicking on run or by hitting:</a:t>
            </a:r>
          </a:p>
          <a:p>
            <a:pPr lvl="1"/>
            <a:r>
              <a:rPr lang="en-US" dirty="0" smtClean="0"/>
              <a:t>Windows: ctrl + r or ctrl + enter </a:t>
            </a:r>
          </a:p>
          <a:p>
            <a:pPr lvl="1"/>
            <a:r>
              <a:rPr lang="en-US" dirty="0" smtClean="0"/>
              <a:t>Mac: command (apple) + return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5344711"/>
            <a:ext cx="2946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is your friend.</a:t>
            </a:r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googling</a:t>
            </a:r>
            <a:r>
              <a:rPr lang="en-US" dirty="0" smtClean="0"/>
              <a:t> the specific error message first.</a:t>
            </a:r>
          </a:p>
          <a:p>
            <a:pPr lvl="1"/>
            <a:r>
              <a:rPr lang="en-US" dirty="0" smtClean="0"/>
              <a:t>Not the </a:t>
            </a:r>
            <a:r>
              <a:rPr lang="en-US" dirty="0" err="1" smtClean="0"/>
              <a:t>NaN</a:t>
            </a:r>
            <a:r>
              <a:rPr lang="en-US" dirty="0" smtClean="0"/>
              <a:t> one though, because ugh.</a:t>
            </a:r>
          </a:p>
          <a:p>
            <a:pPr lvl="1"/>
            <a:r>
              <a:rPr lang="en-US" dirty="0" smtClean="0"/>
              <a:t>Then try </a:t>
            </a:r>
            <a:r>
              <a:rPr lang="en-US" dirty="0" err="1" smtClean="0"/>
              <a:t>googling</a:t>
            </a:r>
            <a:r>
              <a:rPr lang="en-US" dirty="0" smtClean="0"/>
              <a:t> your specific function and the error.</a:t>
            </a:r>
          </a:p>
          <a:p>
            <a:pPr lvl="1"/>
            <a:r>
              <a:rPr lang="en-US" dirty="0" smtClean="0"/>
              <a:t>Try a bunch of different search terms.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2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script window is great for saving projects so you can remember and recreate your steps when you need to later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0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417638"/>
            <a:ext cx="7543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417638"/>
            <a:ext cx="7531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4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417638"/>
            <a:ext cx="7632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6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8369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working directory</a:t>
            </a:r>
            <a:r>
              <a:rPr lang="en-US" dirty="0" smtClean="0"/>
              <a:t> is where you are currently saving </a:t>
            </a:r>
            <a:r>
              <a:rPr lang="en-US" dirty="0" smtClean="0"/>
              <a:t>things in </a:t>
            </a:r>
            <a:r>
              <a:rPr lang="en-US" dirty="0" smtClean="0"/>
              <a:t>R. </a:t>
            </a:r>
          </a:p>
          <a:p>
            <a:r>
              <a:rPr lang="en-US" dirty="0" smtClean="0"/>
              <a:t>What is the current working directory?</a:t>
            </a:r>
          </a:p>
          <a:p>
            <a:pPr lvl="1"/>
            <a:r>
              <a:rPr lang="en-US" dirty="0" smtClean="0"/>
              <a:t>Type in </a:t>
            </a:r>
            <a:r>
              <a:rPr lang="en-US" dirty="0" err="1" smtClean="0"/>
              <a:t>getwd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You’ll see the path for your directory 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7" y="4730159"/>
            <a:ext cx="5656796" cy="1777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1280" y="6137831"/>
            <a:ext cx="228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I’m using a Mac.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71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set the working directory:</a:t>
            </a:r>
          </a:p>
          <a:p>
            <a:pPr lvl="1"/>
            <a:r>
              <a:rPr lang="en-US" dirty="0" err="1" smtClean="0"/>
              <a:t>setwd</a:t>
            </a:r>
            <a:r>
              <a:rPr lang="en-US" dirty="0" smtClean="0"/>
              <a:t>(“PATH”)</a:t>
            </a:r>
          </a:p>
          <a:p>
            <a:r>
              <a:rPr lang="en-US" dirty="0" smtClean="0"/>
              <a:t>If you aren’t really familiar or good with using PATH values, here’s a trick: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23" y="3831507"/>
            <a:ext cx="65532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3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you can pick the folder you are interested in saving your files to.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Once you do that, the bottom right window will show you that folder.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63" y="2857500"/>
            <a:ext cx="5075915" cy="850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4902200"/>
            <a:ext cx="74803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85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all this important? </a:t>
            </a:r>
          </a:p>
          <a:p>
            <a:pPr lvl="1"/>
            <a:r>
              <a:rPr lang="en-US" dirty="0" smtClean="0"/>
              <a:t>You can use </a:t>
            </a:r>
            <a:r>
              <a:rPr lang="en-US" dirty="0" err="1" smtClean="0"/>
              <a:t>getwd</a:t>
            </a:r>
            <a:r>
              <a:rPr lang="en-US" dirty="0" smtClean="0"/>
              <a:t> and </a:t>
            </a:r>
            <a:r>
              <a:rPr lang="en-US" dirty="0" err="1" smtClean="0"/>
              <a:t>setwd</a:t>
            </a:r>
            <a:r>
              <a:rPr lang="en-US" dirty="0" smtClean="0"/>
              <a:t> in saved R scripts to point the analyses to specific files. </a:t>
            </a:r>
          </a:p>
          <a:p>
            <a:pPr lvl="1"/>
            <a:r>
              <a:rPr lang="en-US" dirty="0" smtClean="0"/>
              <a:t>Basically, you can set it to import a file from a specific spot and use that over and over, rather than importing the file each time you open 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75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676400"/>
            <a:ext cx="6756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5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Helpful websites:</a:t>
            </a:r>
          </a:p>
          <a:p>
            <a:pPr lvl="1"/>
            <a:r>
              <a:rPr lang="en-US" dirty="0" smtClean="0"/>
              <a:t>Quick-R: </a:t>
            </a:r>
            <a:r>
              <a:rPr lang="en-US" dirty="0" smtClean="0">
                <a:hlinkClick r:id="rId2"/>
              </a:rPr>
              <a:t>www.statmethods.net</a:t>
            </a:r>
            <a:endParaRPr lang="en-US" dirty="0" smtClean="0"/>
          </a:p>
          <a:p>
            <a:pPr lvl="1"/>
            <a:r>
              <a:rPr lang="en-US" dirty="0" smtClean="0"/>
              <a:t>R documentation: </a:t>
            </a:r>
            <a:r>
              <a:rPr lang="en-US" dirty="0" smtClean="0">
                <a:hlinkClick r:id="rId3"/>
              </a:rPr>
              <a:t>www.rdocumentation.org</a:t>
            </a:r>
            <a:endParaRPr lang="en-US" dirty="0" smtClean="0"/>
          </a:p>
          <a:p>
            <a:pPr lvl="1"/>
            <a:r>
              <a:rPr lang="en-US" dirty="0" err="1" smtClean="0"/>
              <a:t>TryR</a:t>
            </a:r>
            <a:r>
              <a:rPr lang="en-US" dirty="0" smtClean="0"/>
              <a:t>: </a:t>
            </a:r>
            <a:r>
              <a:rPr lang="en-US" dirty="0" smtClean="0">
                <a:hlinkClick r:id="rId4" action="ppaction://hlinkfile"/>
              </a:rPr>
              <a:t>tryr.codeschool.com</a:t>
            </a:r>
            <a:endParaRPr lang="en-US" dirty="0" smtClean="0"/>
          </a:p>
          <a:p>
            <a:pPr lvl="1"/>
            <a:r>
              <a:rPr lang="en-US" dirty="0" smtClean="0"/>
              <a:t>Swirl: </a:t>
            </a:r>
            <a:r>
              <a:rPr lang="en-US" dirty="0" smtClean="0">
                <a:hlinkClick r:id="rId5"/>
              </a:rPr>
              <a:t>www.swirlstats.com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Stack Overflow: </a:t>
            </a:r>
            <a:r>
              <a:rPr lang="en-US" dirty="0" smtClean="0">
                <a:hlinkClick r:id="rId6"/>
              </a:rPr>
              <a:t>www.stackoverflow.com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0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778000"/>
            <a:ext cx="6591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45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714500"/>
            <a:ext cx="5969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7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270000"/>
            <a:ext cx="7175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40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892300"/>
            <a:ext cx="6680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34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Variables/Objects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are used to store information</a:t>
            </a:r>
          </a:p>
          <a:p>
            <a:pPr lvl="1"/>
            <a:r>
              <a:rPr lang="en-US" dirty="0" smtClean="0"/>
              <a:t>They are more formally called objects.</a:t>
            </a:r>
          </a:p>
          <a:p>
            <a:r>
              <a:rPr lang="en-US" dirty="0" smtClean="0"/>
              <a:t>They give you a way to label information</a:t>
            </a:r>
          </a:p>
          <a:p>
            <a:r>
              <a:rPr lang="en-US" dirty="0" smtClean="0"/>
              <a:t>Use the “assignment” operator to create them</a:t>
            </a:r>
          </a:p>
          <a:p>
            <a:pPr lvl="1"/>
            <a:r>
              <a:rPr lang="en-US" dirty="0" smtClean="0"/>
              <a:t>You can use = OR &lt;-</a:t>
            </a:r>
          </a:p>
          <a:p>
            <a:pPr lvl="1"/>
            <a:r>
              <a:rPr lang="en-US" dirty="0" smtClean="0"/>
              <a:t>I use = that’s much easier, but you’ll see &lt;- a lot of places.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24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Variables/Objects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Anytime you create/use a variable, it will appear in the environment window.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78163"/>
            <a:ext cx="6997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3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Variables/Objects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1" y="1417637"/>
            <a:ext cx="8712158" cy="40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5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Variables/Objects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587500"/>
            <a:ext cx="6045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80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Variables/Objects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417638"/>
            <a:ext cx="5803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2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Variables/Objects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environment window also allows you to see all the types of the variables you have open.</a:t>
            </a:r>
          </a:p>
          <a:p>
            <a:pPr lvl="1"/>
            <a:r>
              <a:rPr lang="en-US" dirty="0" smtClean="0"/>
              <a:t>I find this very handy for </a:t>
            </a:r>
            <a:r>
              <a:rPr lang="en-US" i="1" dirty="0" smtClean="0"/>
              <a:t>lists and </a:t>
            </a:r>
            <a:r>
              <a:rPr lang="en-US" i="1" dirty="0" err="1" smtClean="0"/>
              <a:t>dataframes</a:t>
            </a:r>
            <a:r>
              <a:rPr lang="en-US" dirty="0" smtClean="0"/>
              <a:t>, which can be difficult to remember what all is stored in them.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6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Helpful text (for statistics):</a:t>
            </a:r>
          </a:p>
          <a:p>
            <a:pPr lvl="1"/>
            <a:r>
              <a:rPr lang="en-US" dirty="0" smtClean="0"/>
              <a:t>Andy Field’s </a:t>
            </a:r>
            <a:r>
              <a:rPr lang="en-US" i="1" dirty="0" smtClean="0"/>
              <a:t>Discovering Statistics in R</a:t>
            </a:r>
          </a:p>
          <a:p>
            <a:pPr lvl="1"/>
            <a:r>
              <a:rPr lang="en-US" dirty="0" smtClean="0"/>
              <a:t>Daniel Navarro </a:t>
            </a:r>
            <a:r>
              <a:rPr lang="en-US" i="1" dirty="0" smtClean="0"/>
              <a:t>Learning Statistics in R</a:t>
            </a:r>
          </a:p>
          <a:p>
            <a:pPr lvl="2"/>
            <a:r>
              <a:rPr lang="en-US" i="1" dirty="0" smtClean="0">
                <a:hlinkClick r:id="rId2"/>
              </a:rPr>
              <a:t>This book is free online!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90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Matrices</a:t>
            </a:r>
          </a:p>
          <a:p>
            <a:r>
              <a:rPr lang="en-US" dirty="0" smtClean="0"/>
              <a:t>Data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09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Within these objects, values can be:</a:t>
            </a:r>
          </a:p>
          <a:p>
            <a:pPr lvl="1"/>
            <a:r>
              <a:rPr lang="en-US" dirty="0" smtClean="0"/>
              <a:t>Character</a:t>
            </a:r>
          </a:p>
          <a:p>
            <a:pPr lvl="1"/>
            <a:r>
              <a:rPr lang="en-US" dirty="0" smtClean="0"/>
              <a:t>Numeric/Integer/Complex</a:t>
            </a:r>
          </a:p>
          <a:p>
            <a:pPr lvl="1"/>
            <a:r>
              <a:rPr lang="en-US" dirty="0" smtClean="0"/>
              <a:t>Logical</a:t>
            </a:r>
          </a:p>
          <a:p>
            <a:pPr lvl="1"/>
            <a:r>
              <a:rPr lang="en-US" dirty="0" err="1" smtClean="0"/>
              <a:t>NaN</a:t>
            </a:r>
            <a:r>
              <a:rPr lang="en-US" dirty="0" smtClean="0"/>
              <a:t> (versus NA)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93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furthermore, within objects you can have </a:t>
            </a:r>
            <a:r>
              <a:rPr lang="en-US" i="1" dirty="0" smtClean="0"/>
              <a:t>attributes</a:t>
            </a:r>
            <a:endParaRPr lang="en-US" dirty="0" smtClean="0"/>
          </a:p>
          <a:p>
            <a:pPr lvl="1"/>
            <a:r>
              <a:rPr lang="en-US" dirty="0" smtClean="0"/>
              <a:t>The most important that you’ll use are their </a:t>
            </a:r>
            <a:r>
              <a:rPr lang="en-US" i="1" dirty="0" smtClean="0"/>
              <a:t>names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 smtClean="0"/>
              <a:t>After you run a regression, you can get a variable that has the residuals and coefficients stored. They are stored with specific names, so you can </a:t>
            </a:r>
            <a:r>
              <a:rPr lang="en-US" i="1" dirty="0" smtClean="0"/>
              <a:t>call </a:t>
            </a:r>
            <a:r>
              <a:rPr lang="en-US" dirty="0" smtClean="0"/>
              <a:t>them.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07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way to see what’s going on with an object:</a:t>
            </a:r>
          </a:p>
          <a:p>
            <a:pPr lvl="1"/>
            <a:r>
              <a:rPr lang="en-US" dirty="0" err="1" smtClean="0"/>
              <a:t>ls</a:t>
            </a:r>
            <a:r>
              <a:rPr lang="en-US" dirty="0" smtClean="0"/>
              <a:t>(OBJECT NAME)</a:t>
            </a:r>
          </a:p>
          <a:p>
            <a:pPr lvl="2"/>
            <a:r>
              <a:rPr lang="en-US" dirty="0" smtClean="0"/>
              <a:t>LS gives you a list of the names in an object.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tr</a:t>
            </a:r>
            <a:r>
              <a:rPr lang="en-US" dirty="0" smtClean="0"/>
              <a:t>(OBJECT NAME)</a:t>
            </a:r>
          </a:p>
          <a:p>
            <a:pPr lvl="2"/>
            <a:r>
              <a:rPr lang="en-US" dirty="0" smtClean="0"/>
              <a:t>STR gives you the structure of an object, which is helpful to know what things are stored in that object.</a:t>
            </a:r>
          </a:p>
          <a:p>
            <a:pPr lvl="2"/>
            <a:r>
              <a:rPr lang="en-US" dirty="0" smtClean="0"/>
              <a:t>It’s the same thing you can see in the environment window.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25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638"/>
            <a:ext cx="7637345" cy="2825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445000"/>
            <a:ext cx="74422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13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think about a vector as one row or column of data</a:t>
            </a:r>
          </a:p>
          <a:p>
            <a:r>
              <a:rPr lang="en-US" dirty="0"/>
              <a:t>All the objects must be the same class/type (number, logical, etc.).</a:t>
            </a:r>
          </a:p>
          <a:p>
            <a:pPr lvl="1"/>
            <a:r>
              <a:rPr lang="en-US" dirty="0"/>
              <a:t>If you try to mix and match, it will </a:t>
            </a:r>
            <a:r>
              <a:rPr lang="en-US" i="1" dirty="0"/>
              <a:t>coerce</a:t>
            </a:r>
            <a:r>
              <a:rPr lang="en-US" dirty="0"/>
              <a:t> them into the same type or make them NA if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7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67" y="1146005"/>
            <a:ext cx="6273800" cy="555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9" y="1926167"/>
            <a:ext cx="8845379" cy="30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0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9" y="1883833"/>
            <a:ext cx="8966466" cy="30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43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" y="1417638"/>
            <a:ext cx="8855686" cy="39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6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a </a:t>
            </a:r>
            <a:r>
              <a:rPr lang="en-US" i="1" dirty="0" smtClean="0"/>
              <a:t>statistical programming language</a:t>
            </a:r>
            <a:endParaRPr lang="en-US" dirty="0" smtClean="0"/>
          </a:p>
          <a:p>
            <a:r>
              <a:rPr lang="en-US" dirty="0" smtClean="0"/>
              <a:t>You may have used SPSS</a:t>
            </a:r>
          </a:p>
          <a:p>
            <a:pPr lvl="1"/>
            <a:r>
              <a:rPr lang="en-US" dirty="0" smtClean="0"/>
              <a:t>SPSS = $$$, R = free!</a:t>
            </a:r>
          </a:p>
          <a:p>
            <a:pPr lvl="1"/>
            <a:r>
              <a:rPr lang="en-US" dirty="0" smtClean="0"/>
              <a:t>SPSS = very limiting on how you can do an analysis, R = which one of 100 ways can I do something?</a:t>
            </a:r>
          </a:p>
          <a:p>
            <a:pPr lvl="1"/>
            <a:r>
              <a:rPr lang="en-US" dirty="0" smtClean="0"/>
              <a:t>R is the future!</a:t>
            </a:r>
          </a:p>
        </p:txBody>
      </p:sp>
    </p:spTree>
    <p:extLst>
      <p:ext uri="{BB962C8B-B14F-4D97-AF65-F5344CB8AC3E}">
        <p14:creationId xmlns:p14="http://schemas.microsoft.com/office/powerpoint/2010/main" val="3776584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447800"/>
            <a:ext cx="7023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12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2500" y="1862667"/>
            <a:ext cx="3259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You can also index by name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167" y="1377042"/>
            <a:ext cx="4550833" cy="55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37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6333" y="1397001"/>
            <a:ext cx="3259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Or logically: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269999"/>
            <a:ext cx="6420970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3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6333" y="1397001"/>
            <a:ext cx="3259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Or logically: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587499"/>
            <a:ext cx="5088467" cy="51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31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6333" y="1397001"/>
            <a:ext cx="3259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Or logically: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485900"/>
            <a:ext cx="4838700" cy="52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28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Frames are your friend</a:t>
            </a:r>
          </a:p>
          <a:p>
            <a:pPr lvl="1"/>
            <a:r>
              <a:rPr lang="en-US" dirty="0"/>
              <a:t>We will use these the most often.</a:t>
            </a:r>
          </a:p>
          <a:p>
            <a:pPr lvl="1"/>
            <a:r>
              <a:rPr lang="en-US" dirty="0"/>
              <a:t>They are special matrices, where everything must be the same length.</a:t>
            </a:r>
          </a:p>
          <a:p>
            <a:pPr lvl="1"/>
            <a:r>
              <a:rPr lang="en-US" dirty="0"/>
              <a:t>BUT the columns can be different classes.</a:t>
            </a:r>
          </a:p>
          <a:p>
            <a:pPr lvl="2"/>
            <a:r>
              <a:rPr lang="en-US" dirty="0"/>
              <a:t>So you can have characters, </a:t>
            </a:r>
            <a:r>
              <a:rPr lang="en-US" dirty="0" err="1"/>
              <a:t>logicals</a:t>
            </a:r>
            <a:r>
              <a:rPr lang="en-US" dirty="0"/>
              <a:t>, and numbers all together.  </a:t>
            </a:r>
          </a:p>
        </p:txBody>
      </p:sp>
    </p:spTree>
    <p:extLst>
      <p:ext uri="{BB962C8B-B14F-4D97-AF65-F5344CB8AC3E}">
        <p14:creationId xmlns:p14="http://schemas.microsoft.com/office/powerpoint/2010/main" val="758956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7638"/>
            <a:ext cx="5321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67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143000"/>
            <a:ext cx="52197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7638"/>
            <a:ext cx="6400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5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55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R from a CRAN mirror</a:t>
            </a:r>
          </a:p>
          <a:p>
            <a:pPr lvl="1"/>
            <a:r>
              <a:rPr lang="en-US" dirty="0">
                <a:hlinkClick r:id="rId2"/>
              </a:rPr>
              <a:t>http://cran.r-project.org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Note:</a:t>
            </a:r>
          </a:p>
          <a:p>
            <a:pPr lvl="1"/>
            <a:r>
              <a:rPr lang="en-US" dirty="0" smtClean="0"/>
              <a:t>Mac users will also need Quartz for 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82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11610" cy="662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9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079082" cy="66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3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295400"/>
            <a:ext cx="6108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7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257300"/>
            <a:ext cx="5842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19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28800"/>
            <a:ext cx="61722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3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7" y="1816100"/>
            <a:ext cx="2482994" cy="2466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6" y="1752600"/>
            <a:ext cx="3139786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570" y="1816101"/>
            <a:ext cx="3123767" cy="31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1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6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08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399"/>
            <a:ext cx="8460997" cy="4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18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265765"/>
            <a:ext cx="8735472" cy="40470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128166"/>
            <a:ext cx="619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Subset allows you to pick specific rules to pull only those rows.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26288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70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5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love of sanity RStudio:</a:t>
            </a:r>
          </a:p>
          <a:p>
            <a:pPr lvl="1"/>
            <a:r>
              <a:rPr lang="en-US" dirty="0">
                <a:hlinkClick r:id="rId2"/>
              </a:rPr>
              <a:t>http://www.rstudio.org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RStudio is a graphical overlay for R that helps you understand what you are doing</a:t>
            </a:r>
          </a:p>
          <a:p>
            <a:pPr lvl="1"/>
            <a:r>
              <a:rPr lang="en-US" dirty="0" smtClean="0"/>
              <a:t>It opens R for you, so you just open studio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565177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package?</a:t>
            </a:r>
          </a:p>
          <a:p>
            <a:pPr lvl="1"/>
            <a:r>
              <a:rPr lang="en-US" dirty="0"/>
              <a:t>Packages are add-ons to R that allow you to do different types of analyses, rather than code them yourself.</a:t>
            </a:r>
          </a:p>
          <a:p>
            <a:pPr lvl="1"/>
            <a:r>
              <a:rPr lang="en-US" dirty="0"/>
              <a:t>R comes with many pre-programming functions – lovingly called </a:t>
            </a:r>
            <a:r>
              <a:rPr lang="en-US" i="1" dirty="0"/>
              <a:t>base R.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19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0"/>
            <a:ext cx="7895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9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Installed means:</a:t>
            </a:r>
          </a:p>
          <a:p>
            <a:pPr lvl="1"/>
            <a:r>
              <a:rPr lang="en-US" dirty="0" smtClean="0"/>
              <a:t>That the package files are stored on your computer</a:t>
            </a:r>
          </a:p>
          <a:p>
            <a:pPr lvl="1"/>
            <a:r>
              <a:rPr lang="en-US" dirty="0" smtClean="0"/>
              <a:t>Must be connected to the internet</a:t>
            </a:r>
          </a:p>
          <a:p>
            <a:pPr lvl="1"/>
            <a:r>
              <a:rPr lang="en-US" dirty="0" smtClean="0"/>
              <a:t>Your version of R is able to load the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44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Loaded means:</a:t>
            </a:r>
          </a:p>
          <a:p>
            <a:pPr lvl="1"/>
            <a:r>
              <a:rPr lang="en-US" dirty="0" smtClean="0"/>
              <a:t>That R has opened the package files </a:t>
            </a:r>
          </a:p>
          <a:p>
            <a:pPr lvl="1"/>
            <a:r>
              <a:rPr lang="en-US" dirty="0" smtClean="0"/>
              <a:t>You can use the functions / data stored in that package.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27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Why?!</a:t>
            </a:r>
          </a:p>
          <a:p>
            <a:pPr lvl="1"/>
            <a:r>
              <a:rPr lang="en-US" dirty="0"/>
              <a:t>5000+ packages means that different authors will </a:t>
            </a:r>
            <a:r>
              <a:rPr lang="en-US" dirty="0" smtClean="0"/>
              <a:t>use the </a:t>
            </a:r>
            <a:r>
              <a:rPr lang="en-US" dirty="0"/>
              <a:t>same “name” to refer to different functions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If every installed package were also loaded, it </a:t>
            </a:r>
            <a:r>
              <a:rPr lang="en-US" dirty="0" smtClean="0"/>
              <a:t>would introduce </a:t>
            </a:r>
            <a:r>
              <a:rPr lang="en-US" dirty="0"/>
              <a:t>a lot of naming conflicts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71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417638"/>
            <a:ext cx="9029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61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4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950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495300"/>
            <a:ext cx="57277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84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368300"/>
            <a:ext cx="8051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3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33"/>
            <a:ext cx="9144000" cy="40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4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36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1700" y="101600"/>
            <a:ext cx="2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shot of 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67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 are also called </a:t>
            </a:r>
            <a:r>
              <a:rPr lang="en-US" i="1" dirty="0" smtClean="0"/>
              <a:t>libraries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load them two ways:</a:t>
            </a:r>
          </a:p>
          <a:p>
            <a:pPr lvl="1"/>
            <a:r>
              <a:rPr lang="en-US" dirty="0" smtClean="0"/>
              <a:t>In the console: library(car) (look no “” this time).</a:t>
            </a:r>
          </a:p>
          <a:p>
            <a:pPr lvl="1"/>
            <a:r>
              <a:rPr lang="en-US" dirty="0" smtClean="0"/>
              <a:t>In the packages window by clicking on the check box.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3" y="4332942"/>
            <a:ext cx="30607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112436"/>
            <a:ext cx="8830235" cy="5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39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suggest adding the code to your script to load the packages you need to save yourself the headache of trying to remember which ones were important.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7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367"/>
            <a:ext cx="9144000" cy="54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9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38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037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38300"/>
            <a:ext cx="84201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0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25600"/>
            <a:ext cx="83693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29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0"/>
            <a:ext cx="7569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25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2400"/>
            <a:ext cx="79629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16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9700"/>
            <a:ext cx="79883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1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52400"/>
            <a:ext cx="7950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1536</Words>
  <Application>Microsoft Macintosh PowerPoint</Application>
  <PresentationFormat>On-screen Show (4:3)</PresentationFormat>
  <Paragraphs>230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Introduction to R</vt:lpstr>
      <vt:lpstr>First Notes:</vt:lpstr>
      <vt:lpstr>First Notes:</vt:lpstr>
      <vt:lpstr>First Notes:</vt:lpstr>
      <vt:lpstr>First Notes:</vt:lpstr>
      <vt:lpstr>What is R?</vt:lpstr>
      <vt:lpstr>Get R</vt:lpstr>
      <vt:lpstr>Get RStudio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Commands</vt:lpstr>
      <vt:lpstr>Commands</vt:lpstr>
      <vt:lpstr>Commands</vt:lpstr>
      <vt:lpstr>Commands</vt:lpstr>
      <vt:lpstr>Commands</vt:lpstr>
      <vt:lpstr>Commands</vt:lpstr>
      <vt:lpstr>Logical Commands</vt:lpstr>
      <vt:lpstr>Logical Commands</vt:lpstr>
      <vt:lpstr>Commands</vt:lpstr>
      <vt:lpstr>Commands</vt:lpstr>
      <vt:lpstr>Scripts</vt:lpstr>
      <vt:lpstr>Scripts</vt:lpstr>
      <vt:lpstr>Scripts</vt:lpstr>
      <vt:lpstr>Scripts</vt:lpstr>
      <vt:lpstr>Scripts</vt:lpstr>
      <vt:lpstr>Scripts</vt:lpstr>
      <vt:lpstr>Scripts</vt:lpstr>
      <vt:lpstr>Scripts</vt:lpstr>
      <vt:lpstr>Scripts</vt:lpstr>
      <vt:lpstr>Scripts</vt:lpstr>
      <vt:lpstr>Scripts</vt:lpstr>
      <vt:lpstr>Working Directory</vt:lpstr>
      <vt:lpstr>Working Directory </vt:lpstr>
      <vt:lpstr>Working Directory </vt:lpstr>
      <vt:lpstr>Working Directory </vt:lpstr>
      <vt:lpstr>Functions</vt:lpstr>
      <vt:lpstr>Functions</vt:lpstr>
      <vt:lpstr>Functions</vt:lpstr>
      <vt:lpstr>Functions </vt:lpstr>
      <vt:lpstr>Functions</vt:lpstr>
      <vt:lpstr>Variables/Objects</vt:lpstr>
      <vt:lpstr>Variables/Objects</vt:lpstr>
      <vt:lpstr>Variables/Objects</vt:lpstr>
      <vt:lpstr>Variables/Objects</vt:lpstr>
      <vt:lpstr>Variables/Objects</vt:lpstr>
      <vt:lpstr>Variables/Objects</vt:lpstr>
      <vt:lpstr>Object Types </vt:lpstr>
      <vt:lpstr>Object Types</vt:lpstr>
      <vt:lpstr>Object Types</vt:lpstr>
      <vt:lpstr>Object Types</vt:lpstr>
      <vt:lpstr>Object Types</vt:lpstr>
      <vt:lpstr>Vectors</vt:lpstr>
      <vt:lpstr>Vectors</vt:lpstr>
      <vt:lpstr>Vectors</vt:lpstr>
      <vt:lpstr>Vectors</vt:lpstr>
      <vt:lpstr>Vectors</vt:lpstr>
      <vt:lpstr>Vectors</vt:lpstr>
      <vt:lpstr>Vectors</vt:lpstr>
      <vt:lpstr>Vectors</vt:lpstr>
      <vt:lpstr>Vectors</vt:lpstr>
      <vt:lpstr>Vectors</vt:lpstr>
      <vt:lpstr>Data frames</vt:lpstr>
      <vt:lpstr>Data frames</vt:lpstr>
      <vt:lpstr>Data frames</vt:lpstr>
      <vt:lpstr>Data frames</vt:lpstr>
      <vt:lpstr>Data frames</vt:lpstr>
      <vt:lpstr>PowerPoint Presentation</vt:lpstr>
      <vt:lpstr>PowerPoint Presentation</vt:lpstr>
      <vt:lpstr>Data frames</vt:lpstr>
      <vt:lpstr>Data frames</vt:lpstr>
      <vt:lpstr>Data frames</vt:lpstr>
      <vt:lpstr>Data frames</vt:lpstr>
      <vt:lpstr>Data frames</vt:lpstr>
      <vt:lpstr>Data frames</vt:lpstr>
      <vt:lpstr>Data frames</vt:lpstr>
      <vt:lpstr>PowerPoint Presentation</vt:lpstr>
      <vt:lpstr>Packages</vt:lpstr>
      <vt:lpstr>Packages</vt:lpstr>
      <vt:lpstr>Packages</vt:lpstr>
      <vt:lpstr>Packages</vt:lpstr>
      <vt:lpstr>Packages</vt:lpstr>
      <vt:lpstr>Packages</vt:lpstr>
      <vt:lpstr>PowerPoint Presentation</vt:lpstr>
      <vt:lpstr>PowerPoint Presentation</vt:lpstr>
      <vt:lpstr>PowerPoint Presentation</vt:lpstr>
      <vt:lpstr>PowerPoint Presentation</vt:lpstr>
      <vt:lpstr>Packages</vt:lpstr>
      <vt:lpstr>Packages</vt:lpstr>
      <vt:lpstr>Working with files</vt:lpstr>
      <vt:lpstr>Working with files</vt:lpstr>
      <vt:lpstr>Working with files</vt:lpstr>
      <vt:lpstr>Working with files</vt:lpstr>
      <vt:lpstr>Working with files</vt:lpstr>
      <vt:lpstr>PowerPoint Presentation</vt:lpstr>
      <vt:lpstr>PowerPoint Presentation</vt:lpstr>
      <vt:lpstr>PowerPoint Presentation</vt:lpstr>
      <vt:lpstr>PowerPoint Presentation</vt:lpstr>
      <vt:lpstr>Working with files</vt:lpstr>
    </vt:vector>
  </TitlesOfParts>
  <Company>Missouri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Erin Buchanan</dc:creator>
  <cp:lastModifiedBy>Erin Buchanan</cp:lastModifiedBy>
  <cp:revision>177</cp:revision>
  <dcterms:created xsi:type="dcterms:W3CDTF">2015-06-07T03:42:17Z</dcterms:created>
  <dcterms:modified xsi:type="dcterms:W3CDTF">2016-01-11T02:22:01Z</dcterms:modified>
</cp:coreProperties>
</file>